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Proxima Nova"/>
      <p:regular r:id="rId24"/>
      <p:bold r:id="rId25"/>
      <p:italic r:id="rId26"/>
      <p:boldItalic r:id="rId27"/>
    </p:embeddedFont>
    <p:embeddedFont>
      <p:font typeface="Lobster"/>
      <p:regular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Source Code Pro"/>
      <p:regular r:id="rId33"/>
      <p:bold r:id="rId34"/>
      <p:italic r:id="rId35"/>
      <p:boldItalic r:id="rId36"/>
    </p:embeddedFont>
    <p:embeddedFont>
      <p:font typeface="Oswald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ProximaNova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roximaNova-italic.fntdata"/><Relationship Id="rId25" Type="http://schemas.openxmlformats.org/officeDocument/2006/relationships/font" Target="fonts/ProximaNova-bold.fntdata"/><Relationship Id="rId28" Type="http://schemas.openxmlformats.org/officeDocument/2006/relationships/font" Target="fonts/Lobster-regular.fntdata"/><Relationship Id="rId27" Type="http://schemas.openxmlformats.org/officeDocument/2006/relationships/font" Target="fonts/ProximaNova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7.xml"/><Relationship Id="rId33" Type="http://schemas.openxmlformats.org/officeDocument/2006/relationships/font" Target="fonts/SourceCodePro-regular.fntdata"/><Relationship Id="rId10" Type="http://schemas.openxmlformats.org/officeDocument/2006/relationships/slide" Target="slides/slide6.xml"/><Relationship Id="rId32" Type="http://schemas.openxmlformats.org/officeDocument/2006/relationships/font" Target="fonts/Lato-boldItalic.fntdata"/><Relationship Id="rId13" Type="http://schemas.openxmlformats.org/officeDocument/2006/relationships/slide" Target="slides/slide9.xml"/><Relationship Id="rId35" Type="http://schemas.openxmlformats.org/officeDocument/2006/relationships/font" Target="fonts/SourceCodePro-italic.fntdata"/><Relationship Id="rId12" Type="http://schemas.openxmlformats.org/officeDocument/2006/relationships/slide" Target="slides/slide8.xml"/><Relationship Id="rId34" Type="http://schemas.openxmlformats.org/officeDocument/2006/relationships/font" Target="fonts/SourceCodePro-bold.fntdata"/><Relationship Id="rId15" Type="http://schemas.openxmlformats.org/officeDocument/2006/relationships/slide" Target="slides/slide11.xml"/><Relationship Id="rId37" Type="http://schemas.openxmlformats.org/officeDocument/2006/relationships/font" Target="fonts/Oswald-regular.fntdata"/><Relationship Id="rId14" Type="http://schemas.openxmlformats.org/officeDocument/2006/relationships/slide" Target="slides/slide10.xml"/><Relationship Id="rId36" Type="http://schemas.openxmlformats.org/officeDocument/2006/relationships/font" Target="fonts/SourceCodePro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Oswald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ea4206e08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ea4206e08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Should we introduce declarative vs. imperative or just leave it as what vs how?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a4206e08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ea4206e08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 itself is declarative though</a:t>
            </a:r>
            <a:br>
              <a:rPr lang="en"/>
            </a:br>
            <a:r>
              <a:rPr lang="en"/>
              <a:t>hnotes: write javascript/jquery and a write react and show the code difference and ask what is this code doing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ea4206e08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ea4206e08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Hnotes: Need to explain the DOM?  Also why is the virtual dom necessary?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ea4206e0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ea4206e0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</a:rPr>
              <a:t>Your components tell </a:t>
            </a:r>
            <a:r>
              <a:rPr b="1" lang="en" sz="1200">
                <a:solidFill>
                  <a:srgbClr val="222222"/>
                </a:solidFill>
                <a:highlight>
                  <a:schemeClr val="lt1"/>
                </a:highlight>
              </a:rPr>
              <a:t>React</a:t>
            </a: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</a:rPr>
              <a:t> what you want to render </a:t>
            </a:r>
            <a:br>
              <a:rPr lang="en" sz="1200">
                <a:solidFill>
                  <a:srgbClr val="222222"/>
                </a:solidFill>
                <a:highlight>
                  <a:schemeClr val="lt1"/>
                </a:highlight>
              </a:rPr>
            </a:b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</a:rPr>
              <a:t>Curriculum notes: what is a component? Composable units</a:t>
            </a:r>
            <a:endParaRPr sz="1200">
              <a:solidFill>
                <a:srgbClr val="222222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ea4206e08_2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ea4206e08_2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in the child do not affect the parent, but changes in the parent affect the child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Unidirectional data flow makes it easy to reason about our application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Hnotes: IMAGES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9ce9195e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9ce9195e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49b34e1dd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49b34e1dd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cb1612ff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cb1612ff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90c1ebd4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90c1ebd4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in the child do not affect the parent, but changes in the parent affect the child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Unidirectional data flow makes it easy to reason about our application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Hnotes: IMAGES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cb1612ff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cb1612ff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bde97497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bde97497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bde97497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abde97497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bde97497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bde97497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cb49ec8e4_1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cb49ec8e4_1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b27b9b80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b27b9b80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e1150b499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e1150b499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Hfnotes: 1) creates reusable UI easily (flexible)</a:t>
            </a:r>
            <a:br>
              <a:rPr lang="en"/>
            </a:br>
            <a:r>
              <a:rPr lang="en"/>
              <a:t>2) only update parts of the page that need to be updated (SPA) (efficient)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3)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4094263cb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4094263c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Hfnotes: 1) creates reusable UI easily (flexible)</a:t>
            </a:r>
            <a:br>
              <a:rPr lang="en"/>
            </a:br>
            <a:r>
              <a:rPr lang="en"/>
              <a:t>2) only update parts of the page that need to be updated (SPA) (efficient)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3)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b27b9b80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b27b9b80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codecademy.com/articles/react-virtual-dom" TargetMode="External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en.wikipedia.org/wiki/Model%E2%80%93view%E2%80%93controller" TargetMode="External"/><Relationship Id="rId4" Type="http://schemas.openxmlformats.org/officeDocument/2006/relationships/hyperlink" Target="https://medium.com/better-programming/understanding-mvc-services-for-the-front-end-vanillajs-2268255b36e6" TargetMode="External"/><Relationship Id="rId5" Type="http://schemas.openxmlformats.org/officeDocument/2006/relationships/hyperlink" Target="https://www.quora.com/What-are-the-advantages-of-React-over-other-JS-frameworks" TargetMode="External"/><Relationship Id="rId6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ocs.google.com/presentation/d/1lHVQdjvINby-4_livqrIczHIztftjWo3xmGyIijI03g/edit?usp=sharing" TargetMode="External"/><Relationship Id="rId4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8.jpg"/><Relationship Id="rId5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girldevelopit.com/code-of-conduct" TargetMode="External"/><Relationship Id="rId4" Type="http://schemas.openxmlformats.org/officeDocument/2006/relationships/image" Target="../media/image7.jpg"/><Relationship Id="rId5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reactjs.org/docs/getting-started.html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REACT.JS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SHALOM MATHEW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What is React? - Declarative</a:t>
            </a:r>
            <a:endParaRPr sz="2400"/>
          </a:p>
        </p:txBody>
      </p:sp>
      <p:sp>
        <p:nvSpPr>
          <p:cNvPr id="131" name="Google Shape;131;p22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Declarative</a:t>
            </a:r>
            <a:endParaRPr b="0" sz="18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Arial"/>
              <a:buChar char="▸"/>
            </a:pPr>
            <a:r>
              <a:rPr b="0"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Describes </a:t>
            </a:r>
            <a:r>
              <a:rPr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what</a:t>
            </a:r>
            <a:r>
              <a:rPr b="0"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you want your page to look and feel like</a:t>
            </a:r>
            <a:endParaRPr b="0" sz="14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4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react.png"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2925" y="3867700"/>
            <a:ext cx="97155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What is React? - Declarative</a:t>
            </a:r>
            <a:endParaRPr sz="2400"/>
          </a:p>
        </p:txBody>
      </p:sp>
      <p:sp>
        <p:nvSpPr>
          <p:cNvPr id="138" name="Google Shape;138;p23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What</a:t>
            </a:r>
            <a:r>
              <a:rPr b="0" lang="en" sz="14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Char char="▸"/>
            </a:pP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n click, change the inner text of this button</a:t>
            </a:r>
            <a:b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</a:br>
            <a:b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</a:br>
            <a:endParaRPr b="0" sz="12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How:</a:t>
            </a:r>
            <a:endParaRPr sz="14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Char char="▸"/>
            </a:pPr>
            <a: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Create the button element in the HTML</a:t>
            </a:r>
            <a:endParaRPr sz="12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Char char="▸"/>
            </a:pPr>
            <a: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Get the button element by id</a:t>
            </a:r>
            <a:endParaRPr sz="12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Char char="▸"/>
            </a:pPr>
            <a: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Attach a click event listener</a:t>
            </a:r>
            <a:endParaRPr sz="12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Char char="▸"/>
            </a:pPr>
            <a: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Pass in the function to be executed</a:t>
            </a:r>
            <a:endParaRPr sz="12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Char char="▸"/>
            </a:pPr>
            <a: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Select the inner text of the button</a:t>
            </a:r>
            <a:endParaRPr sz="12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Char char="▸"/>
            </a:pPr>
            <a: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Change the inner text</a:t>
            </a:r>
            <a:endParaRPr b="0" sz="12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Char char="▸"/>
            </a:pP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Also in a completely separate file than the HTML!</a:t>
            </a:r>
            <a:endParaRPr sz="12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23"/>
          <p:cNvPicPr preferRelativeResize="0"/>
          <p:nvPr/>
        </p:nvPicPr>
        <p:blipFill rotWithShape="1">
          <a:blip r:embed="rId3">
            <a:alphaModFix/>
          </a:blip>
          <a:srcRect b="0" l="0" r="6576" t="0"/>
          <a:stretch/>
        </p:blipFill>
        <p:spPr>
          <a:xfrm>
            <a:off x="4235250" y="1875710"/>
            <a:ext cx="4734900" cy="54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 rotWithShape="1">
          <a:blip r:embed="rId4">
            <a:alphaModFix/>
          </a:blip>
          <a:srcRect b="1893" l="0" r="0" t="0"/>
          <a:stretch/>
        </p:blipFill>
        <p:spPr>
          <a:xfrm>
            <a:off x="4868275" y="3196657"/>
            <a:ext cx="3468850" cy="660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" name="Google Shape;141;p23"/>
          <p:cNvGrpSpPr/>
          <p:nvPr/>
        </p:nvGrpSpPr>
        <p:grpSpPr>
          <a:xfrm>
            <a:off x="6200150" y="1441010"/>
            <a:ext cx="805100" cy="371700"/>
            <a:chOff x="2068250" y="3752275"/>
            <a:chExt cx="805100" cy="371700"/>
          </a:xfrm>
        </p:grpSpPr>
        <p:sp>
          <p:nvSpPr>
            <p:cNvPr id="142" name="Google Shape;142;p23"/>
            <p:cNvSpPr txBox="1"/>
            <p:nvPr/>
          </p:nvSpPr>
          <p:spPr>
            <a:xfrm>
              <a:off x="2068250" y="3752275"/>
              <a:ext cx="705000" cy="37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React </a:t>
              </a:r>
              <a:endParaRPr/>
            </a:p>
          </p:txBody>
        </p:sp>
        <p:pic>
          <p:nvPicPr>
            <p:cNvPr descr="react.png" id="143" name="Google Shape;143;p2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684925" y="3854075"/>
              <a:ext cx="188425" cy="1681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4" name="Google Shape;144;p23"/>
          <p:cNvSpPr txBox="1"/>
          <p:nvPr/>
        </p:nvSpPr>
        <p:spPr>
          <a:xfrm>
            <a:off x="6200101" y="2772650"/>
            <a:ext cx="805200" cy="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JQuery </a:t>
            </a:r>
            <a:endParaRPr/>
          </a:p>
        </p:txBody>
      </p:sp>
      <p:pic>
        <p:nvPicPr>
          <p:cNvPr descr="react.png" id="145" name="Google Shape;14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12925" y="3867700"/>
            <a:ext cx="97155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What is React? - Efficient </a:t>
            </a:r>
            <a:endParaRPr sz="2400"/>
          </a:p>
        </p:txBody>
      </p:sp>
      <p:sp>
        <p:nvSpPr>
          <p:cNvPr id="151" name="Google Shape;151;p24"/>
          <p:cNvSpPr txBox="1"/>
          <p:nvPr>
            <p:ph idx="4294967295" type="title"/>
          </p:nvPr>
        </p:nvSpPr>
        <p:spPr>
          <a:xfrm>
            <a:off x="535775" y="1480150"/>
            <a:ext cx="68796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React uses the </a:t>
            </a:r>
            <a:r>
              <a:rPr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virtual DOM</a:t>
            </a:r>
            <a:endParaRPr sz="14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Lato"/>
              <a:buChar char="▸"/>
            </a:pPr>
            <a:r>
              <a:rPr b="0"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Internal representation of the rendered UI</a:t>
            </a:r>
            <a:endParaRPr b="0" sz="14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Lato"/>
              <a:buChar char="▸"/>
            </a:pPr>
            <a:r>
              <a:rPr b="0"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Performs a “diff” between the previous and current states of the application</a:t>
            </a:r>
            <a:endParaRPr b="0" sz="14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Lato"/>
              <a:buChar char="▸"/>
            </a:pPr>
            <a:r>
              <a:rPr b="0"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Only updates the DOM nodes that have changed</a:t>
            </a:r>
            <a:endParaRPr b="0" sz="14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For your reading:</a:t>
            </a:r>
            <a:endParaRPr sz="14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  <a:hlinkClick r:id="rId3"/>
              </a:rPr>
              <a:t>https://www.codecademy.com/articles/react-virtual-dom</a:t>
            </a:r>
            <a:endParaRPr sz="14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4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act.png" id="152" name="Google Shape;15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2925" y="3867700"/>
            <a:ext cx="97155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What is React? - Flexible </a:t>
            </a:r>
            <a:endParaRPr sz="2400"/>
          </a:p>
        </p:txBody>
      </p:sp>
      <p:sp>
        <p:nvSpPr>
          <p:cNvPr id="158" name="Google Shape;158;p25"/>
          <p:cNvSpPr txBox="1"/>
          <p:nvPr>
            <p:ph idx="4294967295" type="title"/>
          </p:nvPr>
        </p:nvSpPr>
        <p:spPr>
          <a:xfrm>
            <a:off x="535775" y="1480150"/>
            <a:ext cx="40311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41B47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Library</a:t>
            </a:r>
            <a:r>
              <a:rPr b="0" lang="en" sz="18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for building user interfaces</a:t>
            </a:r>
            <a:endParaRPr b="0" sz="18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Arial"/>
              <a:buChar char="▸"/>
            </a:pPr>
            <a:r>
              <a:rPr b="0" lang="en" sz="13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Provides the syntax and structure for breaking down a large UI into composable units</a:t>
            </a:r>
            <a:endParaRPr b="0" sz="13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React is not a framework! There is: </a:t>
            </a:r>
            <a:endParaRPr sz="13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Arial"/>
              <a:buChar char="▸"/>
            </a:pPr>
            <a:r>
              <a:rPr lang="en" sz="13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No application architecture</a:t>
            </a:r>
            <a:endParaRPr sz="13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Arial"/>
              <a:buChar char="▸"/>
            </a:pPr>
            <a:r>
              <a:rPr lang="en" sz="13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No persistent state store</a:t>
            </a:r>
            <a:endParaRPr sz="13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00"/>
              <a:buFont typeface="Arial"/>
              <a:buChar char="▸"/>
            </a:pPr>
            <a:r>
              <a:rPr lang="en" sz="1300">
                <a:solidFill>
                  <a:srgbClr val="22222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No data fetcher</a:t>
            </a:r>
            <a:endParaRPr sz="1300">
              <a:solidFill>
                <a:srgbClr val="22222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act.png"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8622" y="3481174"/>
            <a:ext cx="769471" cy="737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0825" y="356325"/>
            <a:ext cx="3904955" cy="40134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/>
          <p:nvPr/>
        </p:nvSpPr>
        <p:spPr>
          <a:xfrm>
            <a:off x="4984250" y="356325"/>
            <a:ext cx="3905100" cy="4100100"/>
          </a:xfrm>
          <a:prstGeom prst="rect">
            <a:avLst/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What is React? </a:t>
            </a:r>
            <a:endParaRPr sz="2400"/>
          </a:p>
        </p:txBody>
      </p:sp>
      <p:sp>
        <p:nvSpPr>
          <p:cNvPr id="167" name="Google Shape;167;p26"/>
          <p:cNvSpPr txBox="1"/>
          <p:nvPr>
            <p:ph idx="4294967295" type="title"/>
          </p:nvPr>
        </p:nvSpPr>
        <p:spPr>
          <a:xfrm>
            <a:off x="535775" y="1480150"/>
            <a:ext cx="6418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Key points:</a:t>
            </a:r>
            <a:endParaRPr b="0" sz="18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</a:br>
            <a:r>
              <a:rPr b="0"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React is </a:t>
            </a:r>
            <a:r>
              <a:rPr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component </a:t>
            </a:r>
            <a:r>
              <a:rPr b="0"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based</a:t>
            </a:r>
            <a:endParaRPr b="0" sz="14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Lato"/>
              <a:buChar char="▸"/>
            </a:pPr>
            <a: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Larger UIs are subdivided into smaller units containing logic and rendering instructions</a:t>
            </a:r>
            <a:endParaRPr b="0" sz="12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</a:br>
            <a:r>
              <a:rPr b="0"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Data flow is </a:t>
            </a:r>
            <a:r>
              <a:rPr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unidirectional </a:t>
            </a:r>
            <a:r>
              <a:rPr b="0" lang="en" sz="14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in React</a:t>
            </a:r>
            <a:endParaRPr b="0" sz="14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Lato"/>
              <a:buChar char="▸"/>
            </a:pPr>
            <a: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Data is passed from </a:t>
            </a: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parent </a:t>
            </a:r>
            <a:r>
              <a:rPr b="0" lang="en" sz="12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to </a:t>
            </a:r>
            <a:r>
              <a:rPr lang="en" sz="12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child</a:t>
            </a:r>
            <a:endParaRPr b="0" sz="12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act.png" id="168" name="Google Shape;16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2925" y="3867700"/>
            <a:ext cx="97155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Predecessors/Alternatives</a:t>
            </a:r>
            <a:endParaRPr sz="2400"/>
          </a:p>
        </p:txBody>
      </p:sp>
      <p:sp>
        <p:nvSpPr>
          <p:cNvPr id="174" name="Google Shape;174;p27"/>
          <p:cNvSpPr txBox="1"/>
          <p:nvPr>
            <p:ph idx="4294967295" type="title"/>
          </p:nvPr>
        </p:nvSpPr>
        <p:spPr>
          <a:xfrm>
            <a:off x="535775" y="1480150"/>
            <a:ext cx="7758600" cy="11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React is not the only front end library out there.  There are many libraries/frameworks - jQuery, Angular, Vue, Backbone, Marionette, etc etc.  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 biggest reasons to use React over others libraries are: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Lato"/>
              <a:buAutoNum type="arabicParenR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The virtual DOM is very fast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arenR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Component based code is easily reusable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arenR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Not a heavy </a:t>
            </a:r>
            <a:r>
              <a:rPr lang="en" sz="1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view-model-controller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framework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 - just a view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arenR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Both iOS and Android applications can be created with it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arenR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ReactJS provides support for both client-side and server-side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arenR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Huge open source ecosystem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https://www.quora.com/What-are-the-advantages-of-React-over-other-JS-frameworks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act.png" id="175" name="Google Shape;175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12925" y="3867700"/>
            <a:ext cx="97155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4294967295" type="title"/>
          </p:nvPr>
        </p:nvSpPr>
        <p:spPr>
          <a:xfrm>
            <a:off x="528025" y="32380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Catstagram - React.js style!</a:t>
            </a:r>
            <a:endParaRPr sz="2400"/>
          </a:p>
        </p:txBody>
      </p:sp>
      <p:sp>
        <p:nvSpPr>
          <p:cNvPr id="181" name="Google Shape;181;p28"/>
          <p:cNvSpPr txBox="1"/>
          <p:nvPr>
            <p:ph idx="4294967295" type="title"/>
          </p:nvPr>
        </p:nvSpPr>
        <p:spPr>
          <a:xfrm>
            <a:off x="528025" y="968900"/>
            <a:ext cx="6752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Here is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the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capstone we’ll be working on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for 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two days(Project Week): 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950" y="1505425"/>
            <a:ext cx="6172106" cy="33046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act.png" id="183" name="Google Shape;18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2925" y="3867700"/>
            <a:ext cx="97155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ES6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ES6 Review</a:t>
            </a:r>
            <a:endParaRPr sz="2400"/>
          </a:p>
        </p:txBody>
      </p:sp>
      <p:sp>
        <p:nvSpPr>
          <p:cNvPr id="194" name="Google Shape;194;p30"/>
          <p:cNvSpPr txBox="1"/>
          <p:nvPr>
            <p:ph idx="4294967295" type="title"/>
          </p:nvPr>
        </p:nvSpPr>
        <p:spPr>
          <a:xfrm>
            <a:off x="535775" y="1480150"/>
            <a:ext cx="6418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Classes and Function</a:t>
            </a:r>
            <a:br>
              <a:rPr lang="en" sz="1800">
                <a:solidFill>
                  <a:srgbClr val="22222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</a:br>
            <a:r>
              <a:rPr lang="en" sz="1800" u="sng">
                <a:solidFill>
                  <a:schemeClr val="hlink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  <a:hlinkClick r:id="rId3"/>
              </a:rPr>
              <a:t>subject slide</a:t>
            </a:r>
            <a:endParaRPr sz="1800">
              <a:solidFill>
                <a:srgbClr val="22222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act.png" id="195" name="Google Shape;19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2925" y="3867700"/>
            <a:ext cx="97155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obster"/>
                <a:ea typeface="Lobster"/>
                <a:cs typeface="Lobster"/>
                <a:sym typeface="Lobster"/>
              </a:rPr>
              <a:t>What is Girl Develop It?</a:t>
            </a:r>
            <a:endParaRPr>
              <a:solidFill>
                <a:srgbClr val="434343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69" name="Google Shape;69;p14"/>
          <p:cNvSpPr txBox="1"/>
          <p:nvPr>
            <p:ph idx="4294967295" type="body"/>
          </p:nvPr>
        </p:nvSpPr>
        <p:spPr>
          <a:xfrm>
            <a:off x="457200" y="11819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GDI’s mission is to provide affordable, accessible, and supportive programs for women and non-binary adults to learn software through mentorship and hands-on instruction.</a:t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CGMotZEVAAAxM2N.jpg_large.jpg" id="70" name="Google Shape;70;p14"/>
          <p:cNvPicPr preferRelativeResize="0"/>
          <p:nvPr/>
        </p:nvPicPr>
        <p:blipFill rotWithShape="1">
          <a:blip r:embed="rId3">
            <a:alphaModFix/>
          </a:blip>
          <a:srcRect b="5065" l="0" r="0" t="22976"/>
          <a:stretch/>
        </p:blipFill>
        <p:spPr>
          <a:xfrm>
            <a:off x="591850" y="3157825"/>
            <a:ext cx="3876975" cy="164560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Screen Shot 2015-06-05 at 4.41.16 PM.png"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2750" y="3157825"/>
            <a:ext cx="3326877" cy="1645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obster"/>
                <a:ea typeface="Lobster"/>
                <a:cs typeface="Lobster"/>
                <a:sym typeface="Lobster"/>
              </a:rPr>
              <a:t>What does Girl Develop It offer?</a:t>
            </a:r>
            <a:endParaRPr>
              <a:solidFill>
                <a:srgbClr val="434343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77" name="Google Shape;77;p15"/>
          <p:cNvSpPr txBox="1"/>
          <p:nvPr>
            <p:ph idx="4294967295" type="body"/>
          </p:nvPr>
        </p:nvSpPr>
        <p:spPr>
          <a:xfrm>
            <a:off x="259500" y="1093850"/>
            <a:ext cx="8665200" cy="39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Frontend web dev series on evenings and weekends, including HTML, CSS, JS</a:t>
            </a:r>
            <a:endParaRPr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Special career building events like “Intro to Docker,” “Salary Negotiations,”</a:t>
            </a:r>
            <a:br>
              <a:rPr lang="en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and “Hacking the Tech Job Search”</a:t>
            </a:r>
            <a:endParaRPr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Proxima Nova"/>
              <a:buChar char="●"/>
            </a:pPr>
            <a:r>
              <a:rPr lang="en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Open Source Month, with GDI curriculum hacking</a:t>
            </a:r>
            <a:br>
              <a:rPr lang="en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Proxima Nova"/>
              <a:buChar char="●"/>
            </a:pPr>
            <a:r>
              <a:rPr b="1" lang="en" sz="16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https://girldevelopit.com/events/#/list</a:t>
            </a:r>
            <a:endParaRPr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600_435061975.jpeg"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200" y="3429050"/>
            <a:ext cx="2157777" cy="1409748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600_438002666.jpeg"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5188" y="3429050"/>
            <a:ext cx="1879662" cy="1409748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highres_380151672.jpeg" id="80" name="Google Shape;8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53234" y="3429050"/>
            <a:ext cx="2536894" cy="14097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1" name="Google Shape;81;p15"/>
          <p:cNvSpPr txBox="1"/>
          <p:nvPr/>
        </p:nvSpPr>
        <p:spPr>
          <a:xfrm>
            <a:off x="353300" y="2418825"/>
            <a:ext cx="6005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Upcoming Events</a:t>
            </a:r>
            <a:endParaRPr b="1"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obster"/>
                <a:ea typeface="Lobster"/>
                <a:cs typeface="Lobster"/>
                <a:sym typeface="Lobster"/>
              </a:rPr>
              <a:t>Classroom policies</a:t>
            </a:r>
            <a:endParaRPr>
              <a:solidFill>
                <a:srgbClr val="434343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87" name="Google Shape;87;p16"/>
          <p:cNvSpPr txBox="1"/>
          <p:nvPr>
            <p:ph idx="4294967295" type="body"/>
          </p:nvPr>
        </p:nvSpPr>
        <p:spPr>
          <a:xfrm>
            <a:off x="457200" y="1090750"/>
            <a:ext cx="8229600" cy="36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Create a warm and welcoming environment:</a:t>
            </a:r>
            <a:endParaRPr sz="2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Proxima Nova"/>
              <a:buChar char="○"/>
            </a:pPr>
            <a:r>
              <a:rPr lang="en" sz="2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Celebrate with your neighbor when something goes well!</a:t>
            </a:r>
            <a:endParaRPr sz="2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Proxima Nova"/>
              <a:buChar char="○"/>
            </a:pPr>
            <a:r>
              <a:rPr lang="en" sz="2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Help them out if they need a hand!</a:t>
            </a:r>
            <a:endParaRPr sz="2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Your focus is appreciated and helps your classmates focus.</a:t>
            </a:r>
            <a:endParaRPr sz="2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There are no dumb questions. This is your opportunity to ask without judgment.</a:t>
            </a:r>
            <a:endParaRPr sz="2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We have a </a:t>
            </a:r>
            <a:r>
              <a:rPr lang="en" sz="2200" u="sng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code of conduct</a:t>
            </a:r>
            <a:r>
              <a:rPr lang="en" sz="2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endParaRPr sz="2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descr="600_435061965.jpeg"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3175" y="3279450"/>
            <a:ext cx="1692701" cy="14218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highres_436040656.jpeg"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3022" y="3279450"/>
            <a:ext cx="1895829" cy="1421878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95" name="Google Shape;95;p17"/>
          <p:cNvSpPr txBox="1"/>
          <p:nvPr>
            <p:ph idx="2" type="body"/>
          </p:nvPr>
        </p:nvSpPr>
        <p:spPr>
          <a:xfrm>
            <a:off x="5224225" y="0"/>
            <a:ext cx="35523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‣ </a:t>
            </a: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Intros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‣ What is 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React? </a:t>
            </a:r>
            <a:br>
              <a:rPr lang="en" sz="2400">
                <a:latin typeface="Lato"/>
                <a:ea typeface="Lato"/>
                <a:cs typeface="Lato"/>
                <a:sym typeface="Lato"/>
              </a:rPr>
            </a:b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‣ 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Setup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‣ 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Components in React</a:t>
            </a:r>
            <a:br>
              <a:rPr lang="en" sz="2400">
                <a:latin typeface="Lato"/>
                <a:ea typeface="Lato"/>
                <a:cs typeface="Lato"/>
                <a:sym typeface="Lato"/>
              </a:rPr>
            </a:b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‣ </a:t>
            </a:r>
            <a:r>
              <a:rPr lang="en" sz="24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Props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‣ State</a:t>
            </a:r>
            <a:br>
              <a:rPr lang="en" sz="2400">
                <a:latin typeface="Lato"/>
                <a:ea typeface="Lato"/>
                <a:cs typeface="Lato"/>
                <a:sym typeface="Lato"/>
              </a:rPr>
            </a:b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‣ 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PreProject</a:t>
            </a:r>
            <a:br>
              <a:rPr lang="en" sz="2400">
                <a:latin typeface="Lato"/>
                <a:ea typeface="Lato"/>
                <a:cs typeface="Lato"/>
                <a:sym typeface="Lato"/>
              </a:rPr>
            </a:b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‣ Start 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Catstagram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 Project</a:t>
            </a:r>
            <a:endParaRPr sz="2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idx="4294967295" type="title"/>
          </p:nvPr>
        </p:nvSpPr>
        <p:spPr>
          <a:xfrm>
            <a:off x="513225" y="665013"/>
            <a:ext cx="23181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Why React? </a:t>
            </a:r>
            <a:endParaRPr sz="2400"/>
          </a:p>
        </p:txBody>
      </p:sp>
      <p:sp>
        <p:nvSpPr>
          <p:cNvPr id="101" name="Google Shape;101;p18"/>
          <p:cNvSpPr txBox="1"/>
          <p:nvPr>
            <p:ph idx="4294967295" type="title"/>
          </p:nvPr>
        </p:nvSpPr>
        <p:spPr>
          <a:xfrm>
            <a:off x="513225" y="1433013"/>
            <a:ext cx="5197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What problems does React solve?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Why do you want to learn React?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When is React the “right” tool?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act.png"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2925" y="3867700"/>
            <a:ext cx="97155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What is React? </a:t>
            </a:r>
            <a:endParaRPr sz="2400"/>
          </a:p>
        </p:txBody>
      </p:sp>
      <p:sp>
        <p:nvSpPr>
          <p:cNvPr id="108" name="Google Shape;108;p19"/>
          <p:cNvSpPr txBox="1"/>
          <p:nvPr>
            <p:ph idx="4294967295" type="title"/>
          </p:nvPr>
        </p:nvSpPr>
        <p:spPr>
          <a:xfrm>
            <a:off x="535775" y="1480150"/>
            <a:ext cx="5197200" cy="19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Documentation is located at </a:t>
            </a:r>
            <a:r>
              <a:rPr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https://reactjs.org/docs/getting-started.html</a:t>
            </a:r>
            <a:br>
              <a:rPr lang="en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br>
              <a:rPr lang="en" sz="11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800">
                <a:latin typeface="Lato"/>
                <a:ea typeface="Lato"/>
                <a:cs typeface="Lato"/>
                <a:sym typeface="Lato"/>
              </a:rPr>
              <a:t>Need some clarification?  Read the docs!</a:t>
            </a:r>
            <a:br>
              <a:rPr lang="en" sz="1800">
                <a:latin typeface="Lato"/>
                <a:ea typeface="Lato"/>
                <a:cs typeface="Lato"/>
                <a:sym typeface="Lato"/>
              </a:rPr>
            </a:br>
            <a:r>
              <a:rPr lang="en" sz="1800">
                <a:latin typeface="Lato"/>
                <a:ea typeface="Lato"/>
                <a:cs typeface="Lato"/>
                <a:sym typeface="Lato"/>
              </a:rPr>
              <a:t>Have some downtime in class?  Read the docs!</a:t>
            </a:r>
            <a:endParaRPr b="0"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act.png" id="109" name="Google Shape;1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2925" y="3867700"/>
            <a:ext cx="97155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What is React? </a:t>
            </a:r>
            <a:endParaRPr sz="2400"/>
          </a:p>
        </p:txBody>
      </p:sp>
      <p:sp>
        <p:nvSpPr>
          <p:cNvPr id="115" name="Google Shape;115;p20"/>
          <p:cNvSpPr txBox="1"/>
          <p:nvPr>
            <p:ph idx="4294967295" type="title"/>
          </p:nvPr>
        </p:nvSpPr>
        <p:spPr>
          <a:xfrm>
            <a:off x="535775" y="1480150"/>
            <a:ext cx="5197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According to Facebook, React is: </a:t>
            </a:r>
            <a:endParaRPr b="0"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act.png"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2925" y="3867700"/>
            <a:ext cx="97155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/>
        </p:nvSpPr>
        <p:spPr>
          <a:xfrm>
            <a:off x="2049600" y="2400150"/>
            <a:ext cx="5044800" cy="16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“... a declarative, efficient, and flexible JavaScript library for building user interfaces. ... Your components tell </a:t>
            </a:r>
            <a:r>
              <a:rPr b="1" lang="en">
                <a:solidFill>
                  <a:srgbClr val="222222"/>
                </a:solidFill>
                <a:highlight>
                  <a:schemeClr val="lt1"/>
                </a:highlight>
              </a:rPr>
              <a:t>React</a:t>
            </a: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 what you want to render – then </a:t>
            </a:r>
            <a:r>
              <a:rPr b="1" lang="en">
                <a:solidFill>
                  <a:srgbClr val="222222"/>
                </a:solidFill>
                <a:highlight>
                  <a:schemeClr val="lt1"/>
                </a:highlight>
              </a:rPr>
              <a:t>React</a:t>
            </a: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 will efficiently update and render just the right components when your data changes.”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What is React? </a:t>
            </a:r>
            <a:endParaRPr sz="2400"/>
          </a:p>
        </p:txBody>
      </p:sp>
      <p:sp>
        <p:nvSpPr>
          <p:cNvPr id="123" name="Google Shape;123;p21"/>
          <p:cNvSpPr txBox="1"/>
          <p:nvPr>
            <p:ph idx="4294967295" type="title"/>
          </p:nvPr>
        </p:nvSpPr>
        <p:spPr>
          <a:xfrm>
            <a:off x="535775" y="1480150"/>
            <a:ext cx="5197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According to Facebook, React is: </a:t>
            </a:r>
            <a:endParaRPr b="0" sz="11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act.png"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2925" y="3867700"/>
            <a:ext cx="97155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/>
        </p:nvSpPr>
        <p:spPr>
          <a:xfrm>
            <a:off x="2049600" y="2400150"/>
            <a:ext cx="5044800" cy="16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“... a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declarative</a:t>
            </a: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,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efficient</a:t>
            </a: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, and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flexible</a:t>
            </a: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 JavaScript 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</a:rPr>
              <a:t>library</a:t>
            </a: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 for building user interfaces. ... Your components tell React what you want to render – then React will efficiently update and render just the right components when your data changes.”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